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459" r:id="rId3"/>
    <p:sldId id="2456" r:id="rId4"/>
    <p:sldId id="2461" r:id="rId5"/>
    <p:sldId id="2480" r:id="rId6"/>
    <p:sldId id="2481" r:id="rId7"/>
    <p:sldId id="2482" r:id="rId8"/>
    <p:sldId id="2483" r:id="rId9"/>
    <p:sldId id="454" r:id="rId10"/>
  </p:sldIdLst>
  <p:sldSz cx="9144000" cy="6858000" type="screen4x3"/>
  <p:notesSz cx="6797675" cy="9928225"/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7E8FA"/>
    <a:srgbClr val="FF0066"/>
    <a:srgbClr val="D1DBEB"/>
    <a:srgbClr val="AAC1DA"/>
    <a:srgbClr val="3366CC"/>
    <a:srgbClr val="3366FF"/>
    <a:srgbClr val="3399FF"/>
    <a:srgbClr val="84A5C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198"/>
    <p:restoredTop sz="51741" autoAdjust="0"/>
  </p:normalViewPr>
  <p:slideViewPr>
    <p:cSldViewPr showGuides="1">
      <p:cViewPr varScale="1">
        <p:scale>
          <a:sx n="63" d="100"/>
          <a:sy n="63" d="100"/>
        </p:scale>
        <p:origin x="-1454" y="-72"/>
      </p:cViewPr>
      <p:guideLst>
        <p:guide orient="horz" pos="2042"/>
        <p:guide pos="2895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641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buFontTx/>
              <a:buNone/>
              <a:defRPr sz="12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buFontTx/>
              <a:buNone/>
              <a:defRPr sz="12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en-US" altLang="zh-CN" sz="1200" dirty="0">
                <a:latin typeface="Arial" panose="020B0604020202020204" pitchFamily="34" charset="0"/>
              </a:rPr>
              <a:pPr lvl="0" algn="r" eaLnBrk="1" hangingPunct="1"/>
              <a:t>‹#›</a:t>
            </a:fld>
            <a:endParaRPr lang="en-US" altLang="zh-CN" sz="1200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88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</a:rPr>
              <a:pPr lvl="0" algn="r" eaLnBrk="1" hangingPunct="1"/>
              <a:t>‹#›</a:t>
            </a:fld>
            <a:endParaRPr lang="zh-CN" altLang="en-US" sz="1200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9"/>
          <p:cNvGrpSpPr/>
          <p:nvPr/>
        </p:nvGrpSpPr>
        <p:grpSpPr>
          <a:xfrm>
            <a:off x="1143000" y="628650"/>
            <a:ext cx="8012113" cy="2571750"/>
            <a:chOff x="720" y="396"/>
            <a:chExt cx="5047" cy="1620"/>
          </a:xfrm>
        </p:grpSpPr>
        <p:sp>
          <p:nvSpPr>
            <p:cNvPr id="14" name="Rectangle 18"/>
            <p:cNvSpPr>
              <a:spLocks noChangeArrowheads="1"/>
            </p:cNvSpPr>
            <p:nvPr/>
          </p:nvSpPr>
          <p:spPr bwMode="gray">
            <a:xfrm>
              <a:off x="1081" y="396"/>
              <a:ext cx="4686" cy="159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Rectangle 28"/>
            <p:cNvSpPr>
              <a:spLocks noChangeArrowheads="1"/>
            </p:cNvSpPr>
            <p:nvPr/>
          </p:nvSpPr>
          <p:spPr bwMode="gray">
            <a:xfrm>
              <a:off x="720" y="1440"/>
              <a:ext cx="576" cy="57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6" name="Rectangle 17"/>
          <p:cNvSpPr>
            <a:spLocks noChangeArrowheads="1"/>
          </p:cNvSpPr>
          <p:nvPr/>
        </p:nvSpPr>
        <p:spPr bwMode="gray">
          <a:xfrm>
            <a:off x="1130300" y="3141663"/>
            <a:ext cx="8013700" cy="863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gray">
          <a:xfrm>
            <a:off x="573088" y="2520950"/>
            <a:ext cx="576263" cy="6413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gray">
          <a:xfrm>
            <a:off x="1716088" y="628650"/>
            <a:ext cx="566738" cy="636588"/>
          </a:xfrm>
          <a:prstGeom prst="rect">
            <a:avLst/>
          </a:prstGeom>
          <a:solidFill>
            <a:schemeClr val="hlink"/>
          </a:solidFill>
          <a:ln>
            <a:noFill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gray">
          <a:xfrm>
            <a:off x="2278063" y="0"/>
            <a:ext cx="585788" cy="635000"/>
          </a:xfrm>
          <a:prstGeom prst="rect">
            <a:avLst/>
          </a:prstGeom>
          <a:solidFill>
            <a:schemeClr val="hlink"/>
          </a:solidFill>
          <a:ln>
            <a:noFill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gray">
          <a:xfrm>
            <a:off x="2281238" y="628650"/>
            <a:ext cx="585788" cy="6318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Rectangle 23"/>
          <p:cNvSpPr>
            <a:spLocks noChangeArrowheads="1"/>
          </p:cNvSpPr>
          <p:nvPr/>
        </p:nvSpPr>
        <p:spPr bwMode="gray">
          <a:xfrm>
            <a:off x="1141413" y="1262063"/>
            <a:ext cx="574675" cy="625475"/>
          </a:xfrm>
          <a:prstGeom prst="rect">
            <a:avLst/>
          </a:prstGeom>
          <a:solidFill>
            <a:schemeClr val="hlink"/>
          </a:solidFill>
          <a:ln>
            <a:noFill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gray">
          <a:xfrm>
            <a:off x="1716088" y="1263650"/>
            <a:ext cx="566738" cy="622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Rectangle 25"/>
          <p:cNvSpPr>
            <a:spLocks noChangeArrowheads="1"/>
          </p:cNvSpPr>
          <p:nvPr/>
        </p:nvSpPr>
        <p:spPr bwMode="gray">
          <a:xfrm>
            <a:off x="573088" y="1885950"/>
            <a:ext cx="576263" cy="644525"/>
          </a:xfrm>
          <a:prstGeom prst="rect">
            <a:avLst/>
          </a:prstGeom>
          <a:solidFill>
            <a:schemeClr val="hlink"/>
          </a:solidFill>
          <a:ln>
            <a:noFill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Rectangle 26"/>
          <p:cNvSpPr>
            <a:spLocks noChangeArrowheads="1"/>
          </p:cNvSpPr>
          <p:nvPr/>
        </p:nvSpPr>
        <p:spPr bwMode="gray">
          <a:xfrm>
            <a:off x="1141413" y="1885950"/>
            <a:ext cx="576263" cy="644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gray">
          <a:xfrm>
            <a:off x="0" y="2528888"/>
            <a:ext cx="574675" cy="633413"/>
          </a:xfrm>
          <a:prstGeom prst="rect">
            <a:avLst/>
          </a:prstGeom>
          <a:solidFill>
            <a:schemeClr val="hlink"/>
          </a:solidFill>
          <a:ln>
            <a:noFill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1752600" y="1800225"/>
            <a:ext cx="6629400" cy="1012825"/>
          </a:xfrm>
        </p:spPr>
        <p:txBody>
          <a:bodyPr/>
          <a:lstStyle>
            <a:lvl1pPr algn="ctr">
              <a:defRPr sz="3600" i="1">
                <a:latin typeface="Verdana" panose="020B0604030504040204" pitchFamily="34" charset="0"/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zh-CN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600200" y="3276600"/>
            <a:ext cx="63246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zh-CN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Company name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  <a:pPr lvl="0" algn="r" eaLnBrk="1" hangingPunct="1"/>
              <a:t>‹#›</a:t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601980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601980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Company name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  <a:pPr lvl="0" algn="r" eaLnBrk="1" hangingPunct="1"/>
              <a:t>‹#›</a:t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391400" cy="4873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 hasCustomPrompt="1"/>
          </p:nvPr>
        </p:nvSpPr>
        <p:spPr>
          <a:xfrm>
            <a:off x="457200" y="1228725"/>
            <a:ext cx="8229600" cy="52482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单击图标添加表格</a:t>
            </a: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Company name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  <a:pPr lvl="0" algn="r" eaLnBrk="1" hangingPunct="1"/>
              <a:t>‹#›</a:t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Company name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  <a:pPr lvl="0" algn="r" eaLnBrk="1" hangingPunct="1"/>
              <a:t>‹#›</a:t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Company name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  <a:pPr lvl="0" algn="r" eaLnBrk="1" hangingPunct="1"/>
              <a:t>‹#›</a:t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Company name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  <a:pPr lvl="0" algn="r" eaLnBrk="1" hangingPunct="1"/>
              <a:t>‹#›</a:t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Company name</a:t>
            </a: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  <a:pPr lvl="0" algn="r" eaLnBrk="1" hangingPunct="1"/>
              <a:t>‹#›</a:t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Company name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  <a:pPr lvl="0" algn="r" eaLnBrk="1" hangingPunct="1"/>
              <a:t>‹#›</a:t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Company name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  <a:pPr lvl="0" algn="r" eaLnBrk="1" hangingPunct="1"/>
              <a:t>‹#›</a:t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Company name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  <a:pPr lvl="0" algn="r" eaLnBrk="1" hangingPunct="1"/>
              <a:t>‹#›</a:t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Company name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  <a:pPr lvl="0" algn="r" eaLnBrk="1" hangingPunct="1"/>
              <a:t>‹#›</a:t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655638" y="360363"/>
            <a:ext cx="8497888" cy="719138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228725"/>
            <a:ext cx="8229600" cy="524827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3600" y="6537325"/>
            <a:ext cx="2895600" cy="3206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000"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Company name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971800" y="6537325"/>
            <a:ext cx="2133600" cy="3206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algn="r" eaLnBrk="1" hangingPunct="1"/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  <a:pPr lvl="0" algn="r" eaLnBrk="1" hangingPunct="1"/>
              <a:t>‹#›</a:t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391400" cy="4873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gray">
          <a:xfrm>
            <a:off x="0" y="719138"/>
            <a:ext cx="328613" cy="3619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gray">
          <a:xfrm>
            <a:off x="328613" y="357188"/>
            <a:ext cx="328613" cy="3619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gray">
          <a:xfrm>
            <a:off x="657225" y="0"/>
            <a:ext cx="328613" cy="3619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657225" y="361950"/>
            <a:ext cx="328613" cy="36195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328613" y="719138"/>
            <a:ext cx="328613" cy="36195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54" name="Rectangle 3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43600" y="68263"/>
            <a:ext cx="2590800" cy="236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 b="1"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j-lt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j-lt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ctrTitle"/>
          </p:nvPr>
        </p:nvSpPr>
        <p:spPr>
          <a:xfrm>
            <a:off x="1142977" y="1500174"/>
            <a:ext cx="8017534" cy="2428240"/>
          </a:xfrm>
        </p:spPr>
        <p:txBody>
          <a:bodyPr vert="horz" wrap="square" lIns="91440" tIns="45720" rIns="91440" bIns="45720" anchor="ctr"/>
          <a:lstStyle/>
          <a:p>
            <a:pPr eaLnBrk="1" hangingPunct="1">
              <a:lnSpc>
                <a:spcPct val="150000"/>
              </a:lnSpc>
            </a:pPr>
            <a:r>
              <a:rPr lang="zh-CN" altLang="en-US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东北大学疫情防控期间安全管理</a:t>
            </a:r>
            <a:r>
              <a:rPr lang="en-US" altLang="zh-CN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风险及防控措施</a:t>
            </a:r>
            <a:r>
              <a:rPr lang="en-US" altLang="zh-CN" sz="4000" i="0" dirty="0" smtClean="0">
                <a:latin typeface="华文行楷" pitchFamily="2" charset="-122"/>
                <a:ea typeface="华文行楷" pitchFamily="2" charset="-122"/>
              </a:rPr>
              <a:t/>
            </a:r>
            <a:br>
              <a:rPr lang="en-US" altLang="zh-CN" sz="4000" i="0" dirty="0" smtClean="0">
                <a:latin typeface="华文行楷" pitchFamily="2" charset="-122"/>
                <a:ea typeface="华文行楷" pitchFamily="2" charset="-122"/>
              </a:rPr>
            </a:br>
            <a:endParaRPr lang="zh-CN" altLang="en-US" i="0" kern="1200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076" name="Rectangle 2"/>
          <p:cNvSpPr txBox="1"/>
          <p:nvPr/>
        </p:nvSpPr>
        <p:spPr>
          <a:xfrm>
            <a:off x="-177800" y="4957445"/>
            <a:ext cx="6192838" cy="863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r>
              <a:rPr lang="zh-CN" altLang="en-US" sz="2800" dirty="0">
                <a:solidFill>
                  <a:srgbClr val="3366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安委会办公室 尚子扬</a:t>
            </a:r>
          </a:p>
        </p:txBody>
      </p:sp>
      <p:sp>
        <p:nvSpPr>
          <p:cNvPr id="3077" name="Rectangle 2"/>
          <p:cNvSpPr txBox="1"/>
          <p:nvPr/>
        </p:nvSpPr>
        <p:spPr>
          <a:xfrm>
            <a:off x="1766252" y="5637213"/>
            <a:ext cx="2519362" cy="7207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20000"/>
              </a:lnSpc>
            </a:pPr>
            <a:r>
              <a:rPr lang="zh-CN" altLang="en-US" sz="2800" dirty="0" smtClean="0">
                <a:solidFill>
                  <a:srgbClr val="3366CC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20</a:t>
            </a:r>
            <a:r>
              <a:rPr lang="en-US" altLang="zh-CN" sz="2800" dirty="0" smtClean="0">
                <a:solidFill>
                  <a:srgbClr val="3366CC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20</a:t>
            </a:r>
            <a:r>
              <a:rPr lang="zh-CN" altLang="en-US" sz="2800" dirty="0" smtClean="0">
                <a:solidFill>
                  <a:srgbClr val="3366CC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年</a:t>
            </a:r>
            <a:r>
              <a:rPr lang="en-US" altLang="zh-CN" sz="2800" dirty="0" smtClean="0">
                <a:solidFill>
                  <a:srgbClr val="3366CC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2</a:t>
            </a:r>
            <a:r>
              <a:rPr lang="zh-CN" altLang="en-US" sz="2800" dirty="0" smtClean="0">
                <a:solidFill>
                  <a:srgbClr val="3366CC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月</a:t>
            </a:r>
            <a:r>
              <a:rPr lang="en-US" altLang="zh-CN" sz="2800" dirty="0" smtClean="0">
                <a:solidFill>
                  <a:srgbClr val="3366CC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24</a:t>
            </a:r>
            <a:r>
              <a:rPr lang="zh-CN" altLang="en-US" sz="2800" dirty="0" smtClean="0">
                <a:solidFill>
                  <a:srgbClr val="3366CC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日</a:t>
            </a:r>
            <a:endParaRPr lang="zh-CN" altLang="en-US" sz="2800" dirty="0">
              <a:solidFill>
                <a:srgbClr val="3366CC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6314" y="4214818"/>
            <a:ext cx="4038534" cy="2281771"/>
          </a:xfrm>
          <a:prstGeom prst="rect">
            <a:avLst/>
          </a:prstGeom>
        </p:spPr>
      </p:pic>
      <p:pic>
        <p:nvPicPr>
          <p:cNvPr id="7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825" y="189230"/>
            <a:ext cx="936625" cy="9429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ransition advTm="178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397318">
            <a:extLst>
              <a:ext uri="{FF2B5EF4-FFF2-40B4-BE49-F238E27FC236}">
                <a16:creationId xmlns:a16="http://schemas.microsoft.com/office/drawing/2014/main" xmlns="" id="{BF2CAB9F-3EE8-4E15-A2EF-D972B4F0551D}"/>
              </a:ext>
            </a:extLst>
          </p:cNvPr>
          <p:cNvGrpSpPr>
            <a:grpSpLocks/>
          </p:cNvGrpSpPr>
          <p:nvPr/>
        </p:nvGrpSpPr>
        <p:grpSpPr bwMode="auto">
          <a:xfrm>
            <a:off x="1571604" y="2035200"/>
            <a:ext cx="5180049" cy="935037"/>
            <a:chOff x="0" y="0"/>
            <a:chExt cx="2790" cy="912"/>
          </a:xfrm>
        </p:grpSpPr>
        <p:sp>
          <p:nvSpPr>
            <p:cNvPr id="132103" name="上箭头标注 397319">
              <a:extLst>
                <a:ext uri="{FF2B5EF4-FFF2-40B4-BE49-F238E27FC236}">
                  <a16:creationId xmlns:a16="http://schemas.microsoft.com/office/drawing/2014/main" xmlns="" id="{662A9602-842F-4C24-8AE0-2C80DA6F77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0" y="142"/>
              <a:ext cx="2790" cy="770"/>
            </a:xfrm>
            <a:prstGeom prst="upArrowCallout">
              <a:avLst>
                <a:gd name="adj1" fmla="val 82868"/>
                <a:gd name="adj2" fmla="val 41434"/>
                <a:gd name="adj3" fmla="val 17981"/>
                <a:gd name="adj4" fmla="val 81949"/>
              </a:avLst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32104" name="任意多边形 397320">
              <a:extLst>
                <a:ext uri="{FF2B5EF4-FFF2-40B4-BE49-F238E27FC236}">
                  <a16:creationId xmlns:a16="http://schemas.microsoft.com/office/drawing/2014/main" xmlns="" id="{AF631554-3DF6-4B7C-9443-91687C7288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0" y="0"/>
              <a:ext cx="2790" cy="132"/>
            </a:xfrm>
            <a:custGeom>
              <a:avLst/>
              <a:gdLst>
                <a:gd name="T0" fmla="*/ 0 w 21600"/>
                <a:gd name="T1" fmla="*/ 0 h 21600"/>
                <a:gd name="T2" fmla="*/ 1072 w 21600"/>
                <a:gd name="T3" fmla="*/ 21600 h 21600"/>
                <a:gd name="T4" fmla="*/ 20528 w 21600"/>
                <a:gd name="T5" fmla="*/ 21600 h 21600"/>
                <a:gd name="T6" fmla="*/ 21600 w 21600"/>
                <a:gd name="T7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alpha val="5000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2105" name="矩形 397321">
            <a:extLst>
              <a:ext uri="{FF2B5EF4-FFF2-40B4-BE49-F238E27FC236}">
                <a16:creationId xmlns:a16="http://schemas.microsoft.com/office/drawing/2014/main" xmlns="" id="{8B5AA667-B50D-4A7C-82CB-BCA29B94AA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414" y="2182837"/>
            <a:ext cx="5180049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一、消毒带来的风险及防控措施</a:t>
            </a:r>
            <a:endParaRPr lang="zh-CN" altLang="en-US" sz="2400" dirty="0">
              <a:ea typeface="微软雅黑" panose="020B0503020204020204" pitchFamily="34" charset="-122"/>
            </a:endParaRPr>
          </a:p>
        </p:txBody>
      </p:sp>
      <p:grpSp>
        <p:nvGrpSpPr>
          <p:cNvPr id="6" name="组合 397332">
            <a:extLst>
              <a:ext uri="{FF2B5EF4-FFF2-40B4-BE49-F238E27FC236}">
                <a16:creationId xmlns:a16="http://schemas.microsoft.com/office/drawing/2014/main" xmlns="" id="{CBEFFA2C-4F58-4A71-A153-FB3DD63F6E44}"/>
              </a:ext>
            </a:extLst>
          </p:cNvPr>
          <p:cNvGrpSpPr>
            <a:grpSpLocks/>
          </p:cNvGrpSpPr>
          <p:nvPr/>
        </p:nvGrpSpPr>
        <p:grpSpPr bwMode="auto">
          <a:xfrm>
            <a:off x="1571604" y="3351218"/>
            <a:ext cx="5929354" cy="935038"/>
            <a:chOff x="0" y="0"/>
            <a:chExt cx="2790" cy="912"/>
          </a:xfrm>
        </p:grpSpPr>
        <p:sp>
          <p:nvSpPr>
            <p:cNvPr id="132117" name="上箭头标注 397333">
              <a:extLst>
                <a:ext uri="{FF2B5EF4-FFF2-40B4-BE49-F238E27FC236}">
                  <a16:creationId xmlns:a16="http://schemas.microsoft.com/office/drawing/2014/main" xmlns="" id="{1DDDBC1B-8BAA-4996-A382-DBFEAEC7AC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0" y="142"/>
              <a:ext cx="2790" cy="770"/>
            </a:xfrm>
            <a:prstGeom prst="upArrowCallout">
              <a:avLst>
                <a:gd name="adj1" fmla="val 82868"/>
                <a:gd name="adj2" fmla="val 41434"/>
                <a:gd name="adj3" fmla="val 17981"/>
                <a:gd name="adj4" fmla="val 81949"/>
              </a:avLst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32118" name="任意多边形 397334">
              <a:extLst>
                <a:ext uri="{FF2B5EF4-FFF2-40B4-BE49-F238E27FC236}">
                  <a16:creationId xmlns:a16="http://schemas.microsoft.com/office/drawing/2014/main" xmlns="" id="{9C846F81-46C1-4642-BB5D-DFCC096935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0" y="0"/>
              <a:ext cx="2790" cy="132"/>
            </a:xfrm>
            <a:custGeom>
              <a:avLst/>
              <a:gdLst>
                <a:gd name="T0" fmla="*/ 0 w 21600"/>
                <a:gd name="T1" fmla="*/ 0 h 21600"/>
                <a:gd name="T2" fmla="*/ 1072 w 21600"/>
                <a:gd name="T3" fmla="*/ 21600 h 21600"/>
                <a:gd name="T4" fmla="*/ 20528 w 21600"/>
                <a:gd name="T5" fmla="*/ 21600 h 21600"/>
                <a:gd name="T6" fmla="*/ 21600 w 21600"/>
                <a:gd name="T7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alpha val="5000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2119" name="矩形 397335">
            <a:extLst>
              <a:ext uri="{FF2B5EF4-FFF2-40B4-BE49-F238E27FC236}">
                <a16:creationId xmlns:a16="http://schemas.microsoft.com/office/drawing/2014/main" xmlns="" id="{A77BF41C-3E8B-4C96-BB9C-0ABE234AB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0166" y="3498856"/>
            <a:ext cx="5857916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二、入校工作带来的安全风险及防控措施</a:t>
            </a:r>
            <a:endParaRPr lang="zh-CN" altLang="en-US" sz="2400" dirty="0">
              <a:ea typeface="微软雅黑" panose="020B0503020204020204" pitchFamily="34" charset="-122"/>
            </a:endParaRPr>
          </a:p>
        </p:txBody>
      </p:sp>
      <p:sp>
        <p:nvSpPr>
          <p:cNvPr id="25" name="标题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目  录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"/>
          <p:cNvSpPr/>
          <p:nvPr/>
        </p:nvSpPr>
        <p:spPr>
          <a:xfrm>
            <a:off x="1785938" y="428625"/>
            <a:ext cx="5211683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eaLnBrk="0" hangingPunct="0"/>
            <a:r>
              <a:rPr lang="zh-CN" altLang="en-US" sz="28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一、消毒带来的风险及防控措施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2910" y="1214422"/>
            <a:ext cx="807249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  <a:latin typeface="宋体" pitchFamily="2" charset="-122"/>
              </a:rPr>
              <a:t>（一）风险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latin typeface="宋体" pitchFamily="2" charset="-122"/>
              </a:rPr>
              <a:t>1.</a:t>
            </a:r>
            <a:r>
              <a:rPr lang="zh-CN" altLang="en-US" sz="2000" b="1" dirty="0" smtClean="0">
                <a:latin typeface="宋体" pitchFamily="2" charset="-122"/>
              </a:rPr>
              <a:t>中毒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宋体" pitchFamily="2" charset="-122"/>
              </a:rPr>
              <a:t>（</a:t>
            </a:r>
            <a:r>
              <a:rPr lang="en-US" altLang="zh-CN" sz="2000" b="1" dirty="0" smtClean="0">
                <a:latin typeface="宋体" pitchFamily="2" charset="-122"/>
              </a:rPr>
              <a:t>1</a:t>
            </a:r>
            <a:r>
              <a:rPr lang="zh-CN" altLang="en-US" sz="2000" b="1" dirty="0" smtClean="0">
                <a:latin typeface="宋体" pitchFamily="2" charset="-122"/>
              </a:rPr>
              <a:t>）消毒人员未正确佩戴防护用品导致中毒；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宋体" pitchFamily="2" charset="-122"/>
              </a:rPr>
              <a:t>（</a:t>
            </a:r>
            <a:r>
              <a:rPr lang="en-US" altLang="zh-CN" sz="2000" b="1" dirty="0" smtClean="0">
                <a:latin typeface="宋体" pitchFamily="2" charset="-122"/>
              </a:rPr>
              <a:t>2</a:t>
            </a:r>
            <a:r>
              <a:rPr lang="zh-CN" altLang="en-US" sz="2000" b="1" dirty="0" smtClean="0">
                <a:latin typeface="宋体" pitchFamily="2" charset="-122"/>
              </a:rPr>
              <a:t>）洁厕灵和</a:t>
            </a:r>
            <a:r>
              <a:rPr lang="en-US" altLang="zh-CN" sz="2000" b="1" dirty="0" smtClean="0">
                <a:latin typeface="宋体" pitchFamily="2" charset="-122"/>
              </a:rPr>
              <a:t>84</a:t>
            </a:r>
            <a:r>
              <a:rPr lang="zh-CN" altLang="en-US" sz="2000" b="1" dirty="0" smtClean="0">
                <a:latin typeface="宋体" pitchFamily="2" charset="-122"/>
              </a:rPr>
              <a:t>消毒液要混用产生化学反应，生成氯气导致人员中毒。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latin typeface="宋体" pitchFamily="2" charset="-122"/>
              </a:rPr>
              <a:t>2.</a:t>
            </a:r>
            <a:r>
              <a:rPr lang="zh-CN" altLang="en-US" sz="2000" b="1" dirty="0" smtClean="0">
                <a:latin typeface="宋体" pitchFamily="2" charset="-122"/>
              </a:rPr>
              <a:t>触电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宋体" pitchFamily="2" charset="-122"/>
              </a:rPr>
              <a:t>消毒时可能会导致触电（喷雾器喷洒时电源</a:t>
            </a:r>
            <a:r>
              <a:rPr lang="en-US" altLang="zh-CN" sz="2000" b="1" dirty="0" smtClean="0">
                <a:latin typeface="宋体" pitchFamily="2" charset="-122"/>
              </a:rPr>
              <a:t>/</a:t>
            </a:r>
            <a:r>
              <a:rPr lang="zh-CN" altLang="en-US" sz="2000" b="1" dirty="0" smtClean="0">
                <a:latin typeface="宋体" pitchFamily="2" charset="-122"/>
              </a:rPr>
              <a:t>配电柜或插座未断电）；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latin typeface="宋体" pitchFamily="2" charset="-122"/>
              </a:rPr>
              <a:t>3.</a:t>
            </a:r>
            <a:r>
              <a:rPr lang="zh-CN" altLang="en-US" sz="2000" b="1" dirty="0" smtClean="0">
                <a:latin typeface="宋体" pitchFamily="2" charset="-122"/>
              </a:rPr>
              <a:t>火灾或爆炸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宋体" pitchFamily="2" charset="-122"/>
              </a:rPr>
              <a:t>使用酒精消毒时，可能引发火灾或爆炸；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  <a:latin typeface="宋体" pitchFamily="2" charset="-122"/>
              </a:rPr>
              <a:t>（二）防控措施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宋体" pitchFamily="2" charset="-122"/>
              </a:rPr>
              <a:t>    各部门到校医院领取消毒剂，并严格按照消毒剂的使用安全告知书操作。</a:t>
            </a:r>
            <a:endParaRPr lang="en-US" altLang="zh-CN" sz="2000" b="1" dirty="0" smtClean="0">
              <a:latin typeface="宋体" pitchFamily="2" charset="-122"/>
            </a:endParaRPr>
          </a:p>
        </p:txBody>
      </p:sp>
    </p:spTree>
  </p:cSld>
  <p:clrMapOvr>
    <a:masterClrMapping/>
  </p:clrMapOvr>
  <p:transition advTm="309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"/>
          <p:cNvSpPr/>
          <p:nvPr/>
        </p:nvSpPr>
        <p:spPr>
          <a:xfrm>
            <a:off x="1285852" y="428625"/>
            <a:ext cx="714806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二、入校工作带来的安全风险及防控措施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4348" y="1547716"/>
            <a:ext cx="785818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000" b="1" kern="0" dirty="0" smtClean="0">
                <a:solidFill>
                  <a:srgbClr val="FF0000"/>
                </a:solidFill>
                <a:latin typeface="宋体" pitchFamily="2" charset="-122"/>
                <a:cs typeface="Arial" panose="020B0604020202020204" pitchFamily="34" charset="0"/>
              </a:rPr>
              <a:t>（一）火灾事故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altLang="zh-CN" sz="2000" b="1" kern="0" dirty="0" smtClean="0">
                <a:latin typeface="宋体" pitchFamily="2" charset="-122"/>
                <a:cs typeface="Arial" panose="020B0604020202020204" pitchFamily="34" charset="0"/>
              </a:rPr>
              <a:t>1.</a:t>
            </a: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风险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    办公室（实验室等）人走未断电，隐患日查未落实，引发火灾；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altLang="zh-CN" sz="2000" b="1" kern="0" dirty="0" smtClean="0">
                <a:latin typeface="宋体" pitchFamily="2" charset="-122"/>
                <a:cs typeface="Arial" panose="020B0604020202020204" pitchFamily="34" charset="0"/>
              </a:rPr>
              <a:t>2.</a:t>
            </a: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防控措施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    各部门应掌握每日入校人员详细信息，审批入校工作时进行安全提醒，督促入校人员进行日查和“人走断电”。</a:t>
            </a:r>
            <a:endParaRPr lang="zh-CN" altLang="en-US" sz="2000" kern="0" dirty="0">
              <a:solidFill>
                <a:srgbClr val="0000FF"/>
              </a:solidFill>
              <a:latin typeface="宋体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Tm="309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"/>
          <p:cNvSpPr/>
          <p:nvPr/>
        </p:nvSpPr>
        <p:spPr>
          <a:xfrm>
            <a:off x="1285852" y="428625"/>
            <a:ext cx="714806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二、入校工作带来的安全风险及防控措施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4348" y="1547716"/>
            <a:ext cx="7858180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000" b="1" kern="0" dirty="0" smtClean="0">
                <a:solidFill>
                  <a:srgbClr val="FF0000"/>
                </a:solidFill>
                <a:latin typeface="宋体" pitchFamily="2" charset="-122"/>
                <a:cs typeface="Arial" panose="020B0604020202020204" pitchFamily="34" charset="0"/>
              </a:rPr>
              <a:t>（二）食品安全事故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altLang="zh-CN" sz="2000" b="1" kern="0" dirty="0" smtClean="0">
                <a:latin typeface="宋体" pitchFamily="2" charset="-122"/>
                <a:cs typeface="Arial" panose="020B0604020202020204" pitchFamily="34" charset="0"/>
              </a:rPr>
              <a:t>1.</a:t>
            </a: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风险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    疫情特殊时期，安全教育培训不到位，导致安全意识淡薄，晨检、采购、隔餐菜、餐具消毒等落实不到位，引发食品安全事故；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altLang="zh-CN" sz="2000" b="1" kern="0" dirty="0" smtClean="0">
                <a:latin typeface="宋体" pitchFamily="2" charset="-122"/>
                <a:cs typeface="Arial" panose="020B0604020202020204" pitchFamily="34" charset="0"/>
              </a:rPr>
              <a:t>2.</a:t>
            </a: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防控措施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    相关部门严格落实教育部</a:t>
            </a:r>
            <a:r>
              <a:rPr lang="en-US" altLang="zh-CN" sz="2000" b="1" kern="0" dirty="0" smtClean="0">
                <a:latin typeface="宋体" pitchFamily="2" charset="-122"/>
                <a:cs typeface="Arial" panose="020B0604020202020204" pitchFamily="34" charset="0"/>
              </a:rPr>
              <a:t>《</a:t>
            </a: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普通高等学校食堂安全工作指南</a:t>
            </a:r>
            <a:r>
              <a:rPr lang="en-US" altLang="zh-CN" sz="2000" b="1" kern="0" dirty="0" smtClean="0">
                <a:latin typeface="宋体" pitchFamily="2" charset="-122"/>
                <a:cs typeface="Arial" panose="020B0604020202020204" pitchFamily="34" charset="0"/>
              </a:rPr>
              <a:t>》</a:t>
            </a: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各项要求，督促员工严格按照</a:t>
            </a:r>
            <a:r>
              <a:rPr lang="en-US" altLang="zh-CN" sz="2000" b="1" kern="0" dirty="0" smtClean="0">
                <a:latin typeface="宋体" pitchFamily="2" charset="-122"/>
                <a:cs typeface="Arial" panose="020B0604020202020204" pitchFamily="34" charset="0"/>
              </a:rPr>
              <a:t>6S</a:t>
            </a: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标准作业。</a:t>
            </a:r>
            <a:endParaRPr lang="zh-CN" altLang="en-US" sz="2000" kern="0" dirty="0">
              <a:latin typeface="宋体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Tm="309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"/>
          <p:cNvSpPr/>
          <p:nvPr/>
        </p:nvSpPr>
        <p:spPr>
          <a:xfrm>
            <a:off x="1285852" y="428625"/>
            <a:ext cx="714806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二、入校工作带来的安全风险及防控措施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4348" y="1547716"/>
            <a:ext cx="7858180" cy="4079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000" b="1" kern="0" dirty="0" smtClean="0">
                <a:solidFill>
                  <a:srgbClr val="FF0000"/>
                </a:solidFill>
                <a:latin typeface="宋体" pitchFamily="2" charset="-122"/>
                <a:cs typeface="Arial" panose="020B0604020202020204" pitchFamily="34" charset="0"/>
              </a:rPr>
              <a:t>（三）检维修事故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altLang="zh-CN" sz="2000" b="1" kern="0" dirty="0" smtClean="0">
                <a:latin typeface="宋体" pitchFamily="2" charset="-122"/>
                <a:cs typeface="Arial" panose="020B0604020202020204" pitchFamily="34" charset="0"/>
              </a:rPr>
              <a:t>1.</a:t>
            </a: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风险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（</a:t>
            </a:r>
            <a:r>
              <a:rPr lang="en-US" altLang="zh-CN" sz="2000" b="1" kern="0" dirty="0" smtClean="0">
                <a:latin typeface="宋体" pitchFamily="2" charset="-122"/>
                <a:cs typeface="Arial" panose="020B0604020202020204" pitchFamily="34" charset="0"/>
              </a:rPr>
              <a:t>1</a:t>
            </a: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）停工时间过长，有限空间有毒有害气体积聚容易被忽视发生中毒事故；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（</a:t>
            </a:r>
            <a:r>
              <a:rPr lang="en-US" altLang="zh-CN" sz="2000" b="1" kern="0" dirty="0" smtClean="0">
                <a:latin typeface="宋体" pitchFamily="2" charset="-122"/>
                <a:cs typeface="Arial" panose="020B0604020202020204" pitchFamily="34" charset="0"/>
              </a:rPr>
              <a:t>2</a:t>
            </a: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）疫情特殊时期，未对相关方进行安全教育，导致相关方作业人员违章操作引发事故；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altLang="zh-CN" sz="2000" b="1" kern="0" dirty="0" smtClean="0">
                <a:latin typeface="宋体" pitchFamily="2" charset="-122"/>
                <a:cs typeface="Arial" panose="020B0604020202020204" pitchFamily="34" charset="0"/>
              </a:rPr>
              <a:t>2.</a:t>
            </a: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防控措施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    相关部门严格落实学校危险作业安全管理制度和相关方管理制度，管理人员审批时进行培训，作业人员严格按操作规程执行。</a:t>
            </a:r>
            <a:endParaRPr lang="zh-CN" altLang="en-US" sz="2000" kern="0" dirty="0">
              <a:latin typeface="宋体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Tm="309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"/>
          <p:cNvSpPr/>
          <p:nvPr/>
        </p:nvSpPr>
        <p:spPr>
          <a:xfrm>
            <a:off x="1285852" y="428625"/>
            <a:ext cx="714806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二、入校工作带来的安全风险及防控措施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4348" y="1547716"/>
            <a:ext cx="785818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000" b="1" kern="0" dirty="0" smtClean="0">
                <a:solidFill>
                  <a:srgbClr val="FF0000"/>
                </a:solidFill>
                <a:latin typeface="宋体" pitchFamily="2" charset="-122"/>
                <a:cs typeface="Arial" panose="020B0604020202020204" pitchFamily="34" charset="0"/>
              </a:rPr>
              <a:t>（四）生产安全事故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altLang="zh-CN" sz="2000" b="1" kern="0" dirty="0" smtClean="0">
                <a:latin typeface="宋体" pitchFamily="2" charset="-122"/>
                <a:cs typeface="Arial" panose="020B0604020202020204" pitchFamily="34" charset="0"/>
              </a:rPr>
              <a:t>1.</a:t>
            </a: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风险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    疫情特殊时期，安全教育培训不到位，安全管理力量削弱，削减安全投入，导致安全意识淡薄，违章操作，引发生产安全事故；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altLang="zh-CN" sz="2000" b="1" kern="0" dirty="0" smtClean="0">
                <a:latin typeface="宋体" pitchFamily="2" charset="-122"/>
                <a:cs typeface="Arial" panose="020B0604020202020204" pitchFamily="34" charset="0"/>
              </a:rPr>
              <a:t>2.</a:t>
            </a: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防控措施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    恢复生产的部门严格落实东北大学安全管理标准化各项要求，将教育培训、风险辨识、隐患排查、违章治理等工作落细落实落好。同时，向主管部门登记备案。</a:t>
            </a:r>
            <a:endParaRPr lang="zh-CN" altLang="en-US" sz="2000" kern="0" dirty="0">
              <a:latin typeface="宋体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Tm="309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"/>
          <p:cNvSpPr/>
          <p:nvPr/>
        </p:nvSpPr>
        <p:spPr>
          <a:xfrm>
            <a:off x="1285852" y="428625"/>
            <a:ext cx="714806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二、入校工作带来的安全风险及防控措施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4348" y="1547716"/>
            <a:ext cx="785818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000" b="1" kern="0" dirty="0" smtClean="0">
                <a:solidFill>
                  <a:srgbClr val="FF0000"/>
                </a:solidFill>
                <a:latin typeface="宋体" pitchFamily="2" charset="-122"/>
                <a:cs typeface="Arial" panose="020B0604020202020204" pitchFamily="34" charset="0"/>
              </a:rPr>
              <a:t>（五）实验室安全事故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altLang="zh-CN" sz="2000" b="1" kern="0" dirty="0" smtClean="0">
                <a:latin typeface="宋体" pitchFamily="2" charset="-122"/>
                <a:cs typeface="Arial" panose="020B0604020202020204" pitchFamily="34" charset="0"/>
              </a:rPr>
              <a:t>1.</a:t>
            </a: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风险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    疫情特殊时期，安全教育培训不到位，导致安全意识淡薄，违章操作，引发实验室安全事故；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altLang="zh-CN" sz="2000" b="1" kern="0" dirty="0" smtClean="0">
                <a:latin typeface="宋体" pitchFamily="2" charset="-122"/>
                <a:cs typeface="Arial" panose="020B0604020202020204" pitchFamily="34" charset="0"/>
              </a:rPr>
              <a:t>2.</a:t>
            </a: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防控措施</a:t>
            </a: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    相关部门应掌握本部门每日入校开展实验人员及实验项目详细信息，审批入校工作时进行安全提醒、风险辨识，督促实验人员落实防控措施并向学校专项监管部门登记备案。</a:t>
            </a:r>
            <a:endParaRPr lang="en-US" altLang="zh-CN" sz="2000" b="1" kern="0" dirty="0" smtClean="0">
              <a:latin typeface="宋体" pitchFamily="2" charset="-122"/>
              <a:cs typeface="Arial" panose="020B0604020202020204" pitchFamily="34" charset="0"/>
            </a:endParaRPr>
          </a:p>
          <a:p>
            <a:pPr lvl="0" rtl="0" eaLnBrk="0" hangingPunct="0">
              <a:lnSpc>
                <a:spcPct val="135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altLang="zh-CN" sz="2000" b="1" kern="0" dirty="0" smtClean="0">
                <a:latin typeface="宋体" pitchFamily="2" charset="-122"/>
                <a:cs typeface="Arial" panose="020B0604020202020204" pitchFamily="34" charset="0"/>
              </a:rPr>
              <a:t>    </a:t>
            </a:r>
            <a:r>
              <a:rPr lang="zh-CN" altLang="en-US" sz="2000" b="1" kern="0" dirty="0" smtClean="0">
                <a:latin typeface="宋体" pitchFamily="2" charset="-122"/>
                <a:cs typeface="Arial" panose="020B0604020202020204" pitchFamily="34" charset="0"/>
              </a:rPr>
              <a:t>专项监管部门汇总开展实验的人员、部位、实验内容等，并根据风险分级管控原则，对风险较高的实验室给予业务指导和督促检查。</a:t>
            </a:r>
            <a:endParaRPr lang="zh-CN" altLang="en-US" sz="2000" kern="0" dirty="0">
              <a:latin typeface="宋体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Tm="309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 txBox="1"/>
          <p:nvPr/>
        </p:nvSpPr>
        <p:spPr>
          <a:xfrm>
            <a:off x="1778634" y="1840876"/>
            <a:ext cx="7365365" cy="244538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algn="ctr" eaLnBrk="0" hangingPunct="0">
              <a:lnSpc>
                <a:spcPct val="150000"/>
              </a:lnSpc>
            </a:pPr>
            <a:r>
              <a:rPr lang="en-US" altLang="zh-CN" sz="40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40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不当</a:t>
            </a:r>
            <a:r>
              <a:rPr lang="zh-CN" altLang="en-US" sz="40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之处，敬请批评指正。</a:t>
            </a:r>
          </a:p>
          <a:p>
            <a:pPr lvl="0" algn="ctr" eaLnBrk="0" hangingPunct="0"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谢  谢！</a:t>
            </a:r>
            <a:endParaRPr lang="zh-CN" altLang="en-US" sz="40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49259" y="4209157"/>
            <a:ext cx="4038534" cy="2281771"/>
          </a:xfrm>
          <a:prstGeom prst="rect">
            <a:avLst/>
          </a:prstGeom>
        </p:spPr>
      </p:pic>
    </p:spTree>
  </p:cSld>
  <p:clrMapOvr>
    <a:masterClrMapping/>
  </p:clrMapOvr>
  <p:transition advTm="1766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东北大学人事制度改革方案">
  <a:themeElements>
    <a:clrScheme name="sample 1">
      <a:dk1>
        <a:srgbClr val="000000"/>
      </a:dk1>
      <a:lt1>
        <a:srgbClr val="FFFFFF"/>
      </a:lt1>
      <a:dk2>
        <a:srgbClr val="000798"/>
      </a:dk2>
      <a:lt2>
        <a:srgbClr val="B2B2B2"/>
      </a:lt2>
      <a:accent1>
        <a:srgbClr val="1B33E7"/>
      </a:accent1>
      <a:accent2>
        <a:srgbClr val="6699FF"/>
      </a:accent2>
      <a:accent3>
        <a:srgbClr val="FFFFFF"/>
      </a:accent3>
      <a:accent4>
        <a:srgbClr val="000000"/>
      </a:accent4>
      <a:accent5>
        <a:srgbClr val="ABADF1"/>
      </a:accent5>
      <a:accent6>
        <a:srgbClr val="5C8AE7"/>
      </a:accent6>
      <a:hlink>
        <a:srgbClr val="99CCFF"/>
      </a:hlink>
      <a:folHlink>
        <a:srgbClr val="3366CC"/>
      </a:folHlink>
    </a:clrScheme>
    <a:fontScheme name="sampl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>
            <a:lumMod val="60000"/>
            <a:lumOff val="40000"/>
          </a:schemeClr>
        </a:solidFill>
        <a:ln>
          <a:noFill/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 algn="ctr">
          <a:defRPr sz="1400" b="1" dirty="0" smtClean="0"/>
        </a:defPPr>
      </a:lstStyle>
      <a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sample 1">
        <a:dk1>
          <a:srgbClr val="000000"/>
        </a:dk1>
        <a:lt1>
          <a:srgbClr val="FFFFFF"/>
        </a:lt1>
        <a:dk2>
          <a:srgbClr val="000798"/>
        </a:dk2>
        <a:lt2>
          <a:srgbClr val="B2B2B2"/>
        </a:lt2>
        <a:accent1>
          <a:srgbClr val="1B33E7"/>
        </a:accent1>
        <a:accent2>
          <a:srgbClr val="6699FF"/>
        </a:accent2>
        <a:accent3>
          <a:srgbClr val="FFFFFF"/>
        </a:accent3>
        <a:accent4>
          <a:srgbClr val="000000"/>
        </a:accent4>
        <a:accent5>
          <a:srgbClr val="ABADF1"/>
        </a:accent5>
        <a:accent6>
          <a:srgbClr val="5C8AE7"/>
        </a:accent6>
        <a:hlink>
          <a:srgbClr val="99CCFF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0000"/>
        </a:dk1>
        <a:lt1>
          <a:srgbClr val="FFFFFF"/>
        </a:lt1>
        <a:dk2>
          <a:srgbClr val="094332"/>
        </a:dk2>
        <a:lt2>
          <a:srgbClr val="B2B2B2"/>
        </a:lt2>
        <a:accent1>
          <a:srgbClr val="0D6531"/>
        </a:accent1>
        <a:accent2>
          <a:srgbClr val="39AF6E"/>
        </a:accent2>
        <a:accent3>
          <a:srgbClr val="FFFFFF"/>
        </a:accent3>
        <a:accent4>
          <a:srgbClr val="000000"/>
        </a:accent4>
        <a:accent5>
          <a:srgbClr val="AAB8AD"/>
        </a:accent5>
        <a:accent6>
          <a:srgbClr val="339E63"/>
        </a:accent6>
        <a:hlink>
          <a:srgbClr val="93E1A0"/>
        </a:hlink>
        <a:folHlink>
          <a:srgbClr val="1D834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00"/>
        </a:dk1>
        <a:lt1>
          <a:srgbClr val="FFFFFF"/>
        </a:lt1>
        <a:dk2>
          <a:srgbClr val="275CA3"/>
        </a:dk2>
        <a:lt2>
          <a:srgbClr val="C0C0C0"/>
        </a:lt2>
        <a:accent1>
          <a:srgbClr val="529EBC"/>
        </a:accent1>
        <a:accent2>
          <a:srgbClr val="55BEE3"/>
        </a:accent2>
        <a:accent3>
          <a:srgbClr val="FFFFFF"/>
        </a:accent3>
        <a:accent4>
          <a:srgbClr val="000000"/>
        </a:accent4>
        <a:accent5>
          <a:srgbClr val="B3CCDA"/>
        </a:accent5>
        <a:accent6>
          <a:srgbClr val="4CACCE"/>
        </a:accent6>
        <a:hlink>
          <a:srgbClr val="9FD4F1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东北大学人事制度改革方案</Template>
  <TotalTime>1003</TotalTime>
  <Words>663</Words>
  <Application>WPS 演示</Application>
  <PresentationFormat>全屏显示(4:3)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东北大学人事制度改革方案</vt:lpstr>
      <vt:lpstr>东北大学疫情防控期间安全管理 风险及防控措施 </vt:lpstr>
      <vt:lpstr>目  录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Company>人事处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东北大学人事制度改革方案</dc:title>
  <dc:creator>黄丽</dc:creator>
  <cp:lastModifiedBy>rsc-szy</cp:lastModifiedBy>
  <cp:revision>1760</cp:revision>
  <dcterms:created xsi:type="dcterms:W3CDTF">2014-11-27T10:46:00Z</dcterms:created>
  <dcterms:modified xsi:type="dcterms:W3CDTF">2020-02-23T06:13:53Z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  <property fmtid="{D5CDD505-2E9C-101B-9397-08002B2CF9AE}" pid="3" name="KSORubyTemplateID">
    <vt:lpwstr>2</vt:lpwstr>
  </property>
</Properties>
</file>